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4"/>
  </p:notesMasterIdLst>
  <p:sldIdLst>
    <p:sldId id="305" r:id="rId2"/>
    <p:sldId id="326" r:id="rId3"/>
    <p:sldId id="327" r:id="rId4"/>
    <p:sldId id="285" r:id="rId5"/>
    <p:sldId id="318" r:id="rId6"/>
    <p:sldId id="328" r:id="rId7"/>
    <p:sldId id="320" r:id="rId8"/>
    <p:sldId id="329" r:id="rId9"/>
    <p:sldId id="321" r:id="rId10"/>
    <p:sldId id="322" r:id="rId11"/>
    <p:sldId id="325" r:id="rId12"/>
    <p:sldId id="316" r:id="rId13"/>
  </p:sldIdLst>
  <p:sldSz cx="9144000" cy="6858000" type="screen4x3"/>
  <p:notesSz cx="6769100" cy="9906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 Black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 Black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 Black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 Black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 Black" pitchFamily="34" charset="0"/>
        <a:ea typeface="+mn-ea"/>
        <a:cs typeface="Arial" charset="0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Arial Black" pitchFamily="34" charset="0"/>
        <a:ea typeface="+mn-ea"/>
        <a:cs typeface="Arial" charset="0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Arial Black" pitchFamily="34" charset="0"/>
        <a:ea typeface="+mn-ea"/>
        <a:cs typeface="Arial" charset="0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Arial Black" pitchFamily="34" charset="0"/>
        <a:ea typeface="+mn-ea"/>
        <a:cs typeface="Arial" charset="0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Arial Black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751F"/>
    <a:srgbClr val="3B7EA9"/>
    <a:srgbClr val="AE113B"/>
    <a:srgbClr val="000000"/>
    <a:srgbClr val="EEC813"/>
    <a:srgbClr val="3F6300"/>
    <a:srgbClr val="FF110B"/>
    <a:srgbClr val="0043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37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33813" y="0"/>
            <a:ext cx="29337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EE7367C-C4C2-4F0E-8434-82781A690578}" type="datetimeFigureOut">
              <a:rPr lang="cs-CZ"/>
              <a:pPr>
                <a:defRPr/>
              </a:pPr>
              <a:t>23.10.2025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6275" y="4705350"/>
            <a:ext cx="541655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337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33813" y="9409113"/>
            <a:ext cx="29337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7CE490D-638E-4AA9-B199-7414EAC7B38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20085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765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eaLnBrk="1" hangingPunct="1"/>
            <a:fld id="{C1F92123-44BE-4CC2-8052-0094FB7372F9}" type="slidenum">
              <a:rPr lang="cs-CZ" altLang="cs-CZ" sz="1200" smtClean="0"/>
              <a:pPr eaLnBrk="1" hangingPunct="1"/>
              <a:t>3</a:t>
            </a:fld>
            <a:endParaRPr lang="cs-CZ" altLang="cs-CZ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867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eaLnBrk="1" hangingPunct="1"/>
            <a:fld id="{D80DAD37-35B3-408B-BEE0-8CBAE356D6DD}" type="slidenum">
              <a:rPr lang="cs-CZ" altLang="cs-CZ" sz="1200" smtClean="0"/>
              <a:pPr eaLnBrk="1" hangingPunct="1"/>
              <a:t>4</a:t>
            </a:fld>
            <a:endParaRPr lang="cs-CZ" altLang="cs-CZ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97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eaLnBrk="1" hangingPunct="1"/>
            <a:fld id="{7B034DEF-BDCD-4E8A-A10C-513F43750F2B}" type="slidenum">
              <a:rPr lang="cs-CZ" altLang="cs-CZ" sz="1200" smtClean="0"/>
              <a:pPr eaLnBrk="1" hangingPunct="1"/>
              <a:t>5</a:t>
            </a:fld>
            <a:endParaRPr lang="cs-CZ" altLang="cs-CZ" sz="12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072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eaLnBrk="1" hangingPunct="1"/>
            <a:fld id="{74CD1BB5-4189-437F-A1F5-D311E549528D}" type="slidenum">
              <a:rPr lang="cs-CZ" altLang="cs-CZ" sz="1200" smtClean="0"/>
              <a:pPr eaLnBrk="1" hangingPunct="1"/>
              <a:t>6</a:t>
            </a:fld>
            <a:endParaRPr lang="cs-CZ" altLang="cs-CZ" sz="12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17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eaLnBrk="1" hangingPunct="1"/>
            <a:fld id="{B31F656A-B120-4F00-8852-5B643B2FDB94}" type="slidenum">
              <a:rPr lang="cs-CZ" altLang="cs-CZ" sz="1200" smtClean="0"/>
              <a:pPr eaLnBrk="1" hangingPunct="1"/>
              <a:t>7</a:t>
            </a:fld>
            <a:endParaRPr lang="cs-CZ" altLang="cs-CZ" sz="12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277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eaLnBrk="1" hangingPunct="1"/>
            <a:fld id="{7757C85B-ED07-4ED5-858E-2CCC8D8BC39A}" type="slidenum">
              <a:rPr lang="cs-CZ" altLang="cs-CZ" sz="1200" smtClean="0"/>
              <a:pPr eaLnBrk="1" hangingPunct="1"/>
              <a:t>8</a:t>
            </a:fld>
            <a:endParaRPr lang="cs-CZ" altLang="cs-CZ" sz="12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37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eaLnBrk="1" hangingPunct="1"/>
            <a:fld id="{666916D3-90C4-49AD-AC08-F0D5FF5BE5D4}" type="slidenum">
              <a:rPr lang="cs-CZ" altLang="cs-CZ" sz="1200" smtClean="0"/>
              <a:pPr eaLnBrk="1" hangingPunct="1"/>
              <a:t>9</a:t>
            </a:fld>
            <a:endParaRPr lang="cs-CZ" altLang="cs-CZ" sz="12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eaLnBrk="1" hangingPunct="1"/>
            <a:fld id="{FC01FD0C-1268-4643-9C65-55EBE586CBE4}" type="slidenum">
              <a:rPr lang="cs-CZ" altLang="cs-CZ" sz="1200" smtClean="0"/>
              <a:pPr eaLnBrk="1" hangingPunct="1"/>
              <a:t>10</a:t>
            </a:fld>
            <a:endParaRPr lang="cs-CZ" altLang="cs-CZ" sz="12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584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eaLnBrk="1" hangingPunct="1"/>
            <a:fld id="{B750C917-D6AC-43DE-99E6-A4679B8DCF3F}" type="slidenum">
              <a:rPr lang="cs-CZ" altLang="cs-CZ" sz="1200" smtClean="0"/>
              <a:pPr eaLnBrk="1" hangingPunct="1"/>
              <a:t>11</a:t>
            </a:fld>
            <a:endParaRPr lang="cs-CZ" altLang="cs-CZ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cs-CZ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cs-CZ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cs-CZ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cs-CZ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p:grpSp>
        </p:grpSp>
      </p:grpSp>
      <p:sp>
        <p:nvSpPr>
          <p:cNvPr id="12354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355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14CC6-E5F6-47CC-BACD-E0F4F1D17C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1546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0131-A6BA-4D19-819C-D2CC15F08B9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4177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D7FAD-C4AF-4462-8D3E-A25D9C2B2F0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3743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2DB85-AC90-40F7-9E10-D2AE578412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5487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759E6-22C5-42A0-A441-F1A9464435E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962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E917F-FDA4-45D3-8440-EAFB32BB7B4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6563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C692E-EEAC-47C6-8D1F-40A357BC80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1097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08C4C-2B95-4F1A-BE3B-60D816C77F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5651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F4357-3B58-4693-B52E-491C4FB1914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6840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E337B-5148-4613-A9E6-39650006347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7063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2DB99-B93D-4CDE-9FBE-688E457D0D1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875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0F5EB-C6E9-4A52-8591-25A4A2D9D38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5429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5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1268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1270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71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72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73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74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75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76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77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78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79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80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1282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83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84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85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86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87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88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89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90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91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92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93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94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95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96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97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98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299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1301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302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303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304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305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306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307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308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309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310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311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312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313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314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315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316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317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1319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320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321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322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323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324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325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1327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cs-CZ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1328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cs-CZ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1329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cs-CZ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1330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cs-CZ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p:grpSp>
        </p:grpSp>
      </p:grpSp>
      <p:sp>
        <p:nvSpPr>
          <p:cNvPr id="11331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1332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1333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334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335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9E148E5-1592-42C2-9A88-32BC1747B5C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611" r:id="rId1"/>
    <p:sldLayoutId id="2147484612" r:id="rId2"/>
    <p:sldLayoutId id="2147484613" r:id="rId3"/>
    <p:sldLayoutId id="2147484614" r:id="rId4"/>
    <p:sldLayoutId id="2147484615" r:id="rId5"/>
    <p:sldLayoutId id="2147484616" r:id="rId6"/>
    <p:sldLayoutId id="2147484617" r:id="rId7"/>
    <p:sldLayoutId id="2147484618" r:id="rId8"/>
    <p:sldLayoutId id="2147484619" r:id="rId9"/>
    <p:sldLayoutId id="2147484620" r:id="rId10"/>
    <p:sldLayoutId id="2147484621" r:id="rId11"/>
    <p:sldLayoutId id="2147484622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1115616" y="980728"/>
            <a:ext cx="694335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defRPr/>
            </a:pPr>
            <a:r>
              <a:rPr lang="cs-CZ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VPŠ a SPŠ MV v Holešově</a:t>
            </a:r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4284663" y="3789363"/>
            <a:ext cx="4859337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defRPr/>
            </a:pPr>
            <a:endParaRPr lang="cs-CZ" sz="16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4341" name="Picture 5" descr="DSC_0876 ore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3357563"/>
            <a:ext cx="4878388" cy="210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20" descr="Znak 5 cm 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3357563"/>
            <a:ext cx="1931987" cy="193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619598" y="1848794"/>
            <a:ext cx="643937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defRPr/>
            </a:pPr>
            <a:r>
              <a:rPr lang="cs-CZ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MATURITNÍ ZKOUŠKA </a:t>
            </a:r>
            <a:r>
              <a:rPr lang="cs-CZ" sz="3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2026</a:t>
            </a:r>
            <a:endParaRPr lang="cs-CZ" sz="3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9" descr="pasek Polici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723063"/>
            <a:ext cx="7337425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3555" name="Group 13"/>
          <p:cNvGrpSpPr>
            <a:grpSpLocks/>
          </p:cNvGrpSpPr>
          <p:nvPr/>
        </p:nvGrpSpPr>
        <p:grpSpPr bwMode="auto">
          <a:xfrm>
            <a:off x="428625" y="115888"/>
            <a:ext cx="8247063" cy="596900"/>
            <a:chOff x="476" y="73"/>
            <a:chExt cx="4989" cy="376"/>
          </a:xfrm>
        </p:grpSpPr>
        <p:pic>
          <p:nvPicPr>
            <p:cNvPr id="23561" name="Picture 4" descr="Pruh VPŠ a SPŠ internet 200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" y="73"/>
              <a:ext cx="4989" cy="3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205" name="Text Box 5"/>
            <p:cNvSpPr txBox="1">
              <a:spLocks noChangeArrowheads="1"/>
            </p:cNvSpPr>
            <p:nvPr/>
          </p:nvSpPr>
          <p:spPr bwMode="auto">
            <a:xfrm>
              <a:off x="476" y="119"/>
              <a:ext cx="461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cs-CZ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Nepovinné zkoušky profilové části MZ</a:t>
              </a:r>
            </a:p>
          </p:txBody>
        </p:sp>
        <p:pic>
          <p:nvPicPr>
            <p:cNvPr id="23563" name="Picture 22" descr="Znak 5 cm gi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3" y="99"/>
              <a:ext cx="317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 Box 66"/>
          <p:cNvSpPr txBox="1">
            <a:spLocks noChangeArrowheads="1"/>
          </p:cNvSpPr>
          <p:nvPr/>
        </p:nvSpPr>
        <p:spPr bwMode="auto">
          <a:xfrm>
            <a:off x="399232" y="4552578"/>
            <a:ext cx="3422650" cy="40011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Občanská nauka</a:t>
            </a:r>
          </a:p>
        </p:txBody>
      </p:sp>
      <p:sp>
        <p:nvSpPr>
          <p:cNvPr id="16" name="Text Box 66"/>
          <p:cNvSpPr txBox="1">
            <a:spLocks noChangeArrowheads="1"/>
          </p:cNvSpPr>
          <p:nvPr/>
        </p:nvSpPr>
        <p:spPr bwMode="auto">
          <a:xfrm>
            <a:off x="391295" y="5203453"/>
            <a:ext cx="3422650" cy="4000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Tělesná příprava</a:t>
            </a: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391295" y="4014242"/>
            <a:ext cx="8280400" cy="461962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marL="0" indent="0" algn="just"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pl-PL" sz="2400" dirty="0" smtClean="0">
                <a:solidFill>
                  <a:srgbClr val="CBD41C"/>
                </a:solidFill>
              </a:rPr>
              <a:t>Ústní zkoušky </a:t>
            </a:r>
            <a:r>
              <a:rPr lang="pl-PL" sz="2400" dirty="0">
                <a:solidFill>
                  <a:srgbClr val="CBD41C"/>
                </a:solidFill>
              </a:rPr>
              <a:t>před maturitní komisí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3923482" y="4552578"/>
            <a:ext cx="5184775" cy="400050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kern="0" dirty="0" smtClean="0"/>
              <a:t>15 minut </a:t>
            </a:r>
            <a:r>
              <a:rPr lang="pl-PL" sz="2000" kern="0" dirty="0"/>
              <a:t>příprava, 15 minut zkouška</a:t>
            </a:r>
            <a:endParaRPr lang="pl-PL" sz="2000" kern="0" dirty="0" smtClean="0"/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3923482" y="5120903"/>
            <a:ext cx="5184775" cy="400050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kern="0" dirty="0" smtClean="0"/>
              <a:t>15 minut </a:t>
            </a:r>
            <a:r>
              <a:rPr lang="pl-PL" sz="2000" kern="0" dirty="0"/>
              <a:t>příprava, 15 minut zkouška</a:t>
            </a:r>
            <a:endParaRPr lang="pl-PL" sz="2000" kern="0" dirty="0" smtClean="0"/>
          </a:p>
        </p:txBody>
      </p:sp>
      <p:sp>
        <p:nvSpPr>
          <p:cNvPr id="13" name="Text Box 71"/>
          <p:cNvSpPr txBox="1">
            <a:spLocks noChangeArrowheads="1"/>
          </p:cNvSpPr>
          <p:nvPr/>
        </p:nvSpPr>
        <p:spPr bwMode="auto">
          <a:xfrm>
            <a:off x="400050" y="1101725"/>
            <a:ext cx="3431010" cy="4000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Cizí </a:t>
            </a: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jazyk</a:t>
            </a: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400050" y="1628800"/>
            <a:ext cx="8429948" cy="221599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algn="just">
              <a:spcBef>
                <a:spcPct val="30000"/>
              </a:spcBef>
              <a:buBlip>
                <a:blip r:embed="rId6"/>
              </a:buBlip>
              <a:defRPr/>
            </a:pPr>
            <a:r>
              <a:rPr lang="pl-PL" sz="2000" kern="0" dirty="0"/>
              <a:t>pokud nebyl zvolen v povinné zkoušce nebo jiný než zvolený </a:t>
            </a:r>
            <a:br>
              <a:rPr lang="pl-PL" sz="2000" kern="0" dirty="0"/>
            </a:br>
            <a:r>
              <a:rPr lang="pl-PL" sz="2000" kern="0" dirty="0"/>
              <a:t>v povinné </a:t>
            </a:r>
            <a:r>
              <a:rPr lang="pl-PL" sz="2000" kern="0" dirty="0" smtClean="0"/>
              <a:t>zkoušce</a:t>
            </a:r>
          </a:p>
          <a:p>
            <a:pPr algn="just">
              <a:spcBef>
                <a:spcPct val="30000"/>
              </a:spcBef>
              <a:buBlip>
                <a:blip r:embed="rId6"/>
              </a:buBlip>
              <a:defRPr/>
            </a:pPr>
            <a:r>
              <a:rPr lang="pl-PL" sz="2000" kern="0" dirty="0"/>
              <a:t>kombinace písemné práce a ústní zkoušky před maturitní komisí</a:t>
            </a:r>
          </a:p>
          <a:p>
            <a:pPr algn="just">
              <a:spcBef>
                <a:spcPct val="30000"/>
              </a:spcBef>
              <a:buBlip>
                <a:blip r:embed="rId6"/>
              </a:buBlip>
              <a:defRPr/>
            </a:pPr>
            <a:r>
              <a:rPr lang="pl-PL" sz="2000" kern="0" dirty="0"/>
              <a:t>písemná práce – </a:t>
            </a:r>
            <a:r>
              <a:rPr lang="pl-PL" sz="2000" kern="0" dirty="0" smtClean="0"/>
              <a:t>90 </a:t>
            </a:r>
            <a:r>
              <a:rPr lang="pl-PL" sz="2000" kern="0" dirty="0"/>
              <a:t>minut včetně volby zadání, minimálně 200 slov ve dvou textech</a:t>
            </a:r>
          </a:p>
          <a:p>
            <a:pPr algn="just">
              <a:spcBef>
                <a:spcPct val="30000"/>
              </a:spcBef>
              <a:buBlip>
                <a:blip r:embed="rId6"/>
              </a:buBlip>
              <a:defRPr/>
            </a:pPr>
            <a:r>
              <a:rPr lang="pl-PL" sz="2000" kern="0" dirty="0"/>
              <a:t>ústní zkouška – 20 minut příprava, 15 minut </a:t>
            </a:r>
            <a:r>
              <a:rPr lang="pl-PL" sz="2000" kern="0" dirty="0" smtClean="0"/>
              <a:t>zkouška</a:t>
            </a:r>
            <a:endParaRPr lang="pl-PL" sz="2000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9" descr="pasek Polici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723063"/>
            <a:ext cx="7337425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4579" name="Group 13"/>
          <p:cNvGrpSpPr>
            <a:grpSpLocks/>
          </p:cNvGrpSpPr>
          <p:nvPr/>
        </p:nvGrpSpPr>
        <p:grpSpPr bwMode="auto">
          <a:xfrm>
            <a:off x="428625" y="115888"/>
            <a:ext cx="8247063" cy="596900"/>
            <a:chOff x="476" y="73"/>
            <a:chExt cx="4989" cy="376"/>
          </a:xfrm>
        </p:grpSpPr>
        <p:pic>
          <p:nvPicPr>
            <p:cNvPr id="24581" name="Picture 4" descr="Pruh VPŠ a SPŠ internet 200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" y="73"/>
              <a:ext cx="4989" cy="3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205" name="Text Box 5"/>
            <p:cNvSpPr txBox="1">
              <a:spLocks noChangeArrowheads="1"/>
            </p:cNvSpPr>
            <p:nvPr/>
          </p:nvSpPr>
          <p:spPr bwMode="auto">
            <a:xfrm>
              <a:off x="476" y="119"/>
              <a:ext cx="355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cs-CZ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Důležité termíny průběhu MZ</a:t>
              </a:r>
            </a:p>
          </p:txBody>
        </p:sp>
        <p:pic>
          <p:nvPicPr>
            <p:cNvPr id="24583" name="Picture 22" descr="Znak 5 cm gi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3" y="99"/>
              <a:ext cx="317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38175" y="1196975"/>
            <a:ext cx="8021638" cy="5016758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kern="0" dirty="0" smtClean="0"/>
              <a:t>30. 9. </a:t>
            </a:r>
            <a:r>
              <a:rPr lang="pl-PL" sz="2000" kern="0" dirty="0" smtClean="0"/>
              <a:t>2025 </a:t>
            </a:r>
            <a:r>
              <a:rPr lang="pl-PL" sz="2000" kern="0" dirty="0" smtClean="0"/>
              <a:t>- zveřejnění školního seznamu literárních děl z ČJL</a:t>
            </a:r>
          </a:p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kern="0" dirty="0" smtClean="0"/>
              <a:t>30. 9. </a:t>
            </a:r>
            <a:r>
              <a:rPr lang="pl-PL" sz="2000" kern="0" dirty="0" smtClean="0"/>
              <a:t>2025 </a:t>
            </a:r>
            <a:r>
              <a:rPr lang="pl-PL" sz="2000" kern="0" dirty="0" smtClean="0"/>
              <a:t>- zveřejnění </a:t>
            </a:r>
            <a:r>
              <a:rPr lang="pl-PL" sz="2000" kern="0" dirty="0"/>
              <a:t>témat profilových </a:t>
            </a:r>
            <a:r>
              <a:rPr lang="pl-PL" sz="2000" kern="0" dirty="0" smtClean="0"/>
              <a:t>zkoušek</a:t>
            </a:r>
          </a:p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kern="0" dirty="0" smtClean="0"/>
              <a:t>30. 9. </a:t>
            </a:r>
            <a:r>
              <a:rPr lang="pl-PL" sz="2000" kern="0" dirty="0" smtClean="0"/>
              <a:t>2025 </a:t>
            </a:r>
            <a:r>
              <a:rPr lang="pl-PL" sz="2000" kern="0" dirty="0" smtClean="0"/>
              <a:t>- témata zkušebních úloh z CJ</a:t>
            </a:r>
          </a:p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kern="0" dirty="0"/>
              <a:t>do 1. 12. </a:t>
            </a:r>
            <a:r>
              <a:rPr lang="pl-PL" sz="2000" kern="0" dirty="0" smtClean="0"/>
              <a:t>2025 </a:t>
            </a:r>
            <a:r>
              <a:rPr lang="pl-PL" sz="2000" kern="0" dirty="0" smtClean="0"/>
              <a:t>- přihlášky </a:t>
            </a:r>
            <a:r>
              <a:rPr lang="pl-PL" sz="2000" kern="0" dirty="0"/>
              <a:t>k  </a:t>
            </a:r>
            <a:r>
              <a:rPr lang="pl-PL" sz="2000" kern="0" dirty="0" smtClean="0"/>
              <a:t>maturitní zkoušce </a:t>
            </a:r>
            <a:r>
              <a:rPr lang="pl-PL" sz="2000" kern="0" dirty="0"/>
              <a:t>včetně  doporučení  pro </a:t>
            </a:r>
            <a:r>
              <a:rPr lang="pl-PL" sz="2000" kern="0" dirty="0" smtClean="0"/>
              <a:t> </a:t>
            </a:r>
            <a:r>
              <a:rPr lang="pl-PL" sz="2000" kern="0" dirty="0"/>
              <a:t>žáky  s SVP  (PUP</a:t>
            </a:r>
            <a:r>
              <a:rPr lang="pl-PL" sz="2000" kern="0" dirty="0" smtClean="0"/>
              <a:t>)</a:t>
            </a:r>
          </a:p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kern="0" dirty="0" smtClean="0"/>
              <a:t>do </a:t>
            </a:r>
            <a:r>
              <a:rPr lang="pl-PL" sz="2000" kern="0" dirty="0"/>
              <a:t>31. 3. </a:t>
            </a:r>
            <a:r>
              <a:rPr lang="pl-PL" sz="2000" kern="0" dirty="0" smtClean="0"/>
              <a:t>2026 </a:t>
            </a:r>
            <a:r>
              <a:rPr lang="pl-PL" sz="2000" kern="0" dirty="0" smtClean="0"/>
              <a:t>- odevzdání </a:t>
            </a:r>
            <a:r>
              <a:rPr lang="pl-PL" sz="2000" kern="0" dirty="0"/>
              <a:t>seznamu literárních </a:t>
            </a:r>
            <a:r>
              <a:rPr lang="pl-PL" sz="2000" kern="0" dirty="0" smtClean="0"/>
              <a:t>děl</a:t>
            </a:r>
          </a:p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kern="0" dirty="0"/>
              <a:t>do 31. 3. </a:t>
            </a:r>
            <a:r>
              <a:rPr lang="pl-PL" sz="2000" kern="0" dirty="0" smtClean="0"/>
              <a:t>2026 </a:t>
            </a:r>
            <a:r>
              <a:rPr lang="pl-PL" sz="2000" kern="0" dirty="0" smtClean="0"/>
              <a:t>- podání písemné žádosti </a:t>
            </a:r>
            <a:r>
              <a:rPr lang="pl-PL" sz="2000" kern="0" dirty="0"/>
              <a:t>o nahrazení zkoušky </a:t>
            </a:r>
            <a:r>
              <a:rPr lang="pl-PL" sz="2000" kern="0" dirty="0" smtClean="0"/>
              <a:t/>
            </a:r>
            <a:br>
              <a:rPr lang="pl-PL" sz="2000" kern="0" dirty="0" smtClean="0"/>
            </a:br>
            <a:r>
              <a:rPr lang="pl-PL" sz="2000" kern="0" dirty="0" smtClean="0"/>
              <a:t>z </a:t>
            </a:r>
            <a:r>
              <a:rPr lang="pl-PL" sz="2000" kern="0" dirty="0"/>
              <a:t>cizího </a:t>
            </a:r>
            <a:r>
              <a:rPr lang="pl-PL" sz="2000" kern="0" dirty="0" smtClean="0"/>
              <a:t>jazyka</a:t>
            </a:r>
          </a:p>
          <a:p>
            <a:pPr algn="just">
              <a:spcBef>
                <a:spcPct val="30000"/>
              </a:spcBef>
              <a:buBlip>
                <a:blip r:embed="rId6"/>
              </a:buBlip>
              <a:defRPr/>
            </a:pPr>
            <a:r>
              <a:rPr lang="cs-CZ" sz="2000" dirty="0" smtClean="0"/>
              <a:t>8. </a:t>
            </a:r>
            <a:r>
              <a:rPr lang="cs-CZ" sz="2000" dirty="0" smtClean="0"/>
              <a:t>4. </a:t>
            </a:r>
            <a:r>
              <a:rPr lang="cs-CZ" sz="2000" dirty="0" smtClean="0"/>
              <a:t>2026 </a:t>
            </a:r>
            <a:r>
              <a:rPr lang="cs-CZ" sz="2000" dirty="0" smtClean="0"/>
              <a:t>- písemné </a:t>
            </a:r>
            <a:r>
              <a:rPr lang="cs-CZ" sz="2000" dirty="0"/>
              <a:t>práce z </a:t>
            </a:r>
            <a:r>
              <a:rPr lang="cs-CZ" sz="2000" dirty="0" smtClean="0"/>
              <a:t>ČJL, profilová část  MZ</a:t>
            </a:r>
          </a:p>
          <a:p>
            <a:pPr algn="just">
              <a:spcBef>
                <a:spcPct val="30000"/>
              </a:spcBef>
              <a:buBlip>
                <a:blip r:embed="rId6"/>
              </a:buBlip>
              <a:defRPr/>
            </a:pPr>
            <a:r>
              <a:rPr lang="cs-CZ" sz="2000" dirty="0" smtClean="0"/>
              <a:t>9. </a:t>
            </a:r>
            <a:r>
              <a:rPr lang="cs-CZ" sz="2000" dirty="0" smtClean="0"/>
              <a:t>4. </a:t>
            </a:r>
            <a:r>
              <a:rPr lang="cs-CZ" sz="2000" dirty="0" smtClean="0"/>
              <a:t>2026 </a:t>
            </a:r>
            <a:r>
              <a:rPr lang="cs-CZ" sz="2000" dirty="0" smtClean="0"/>
              <a:t>- písemné práce z CJ, profilová část  MZ</a:t>
            </a:r>
          </a:p>
          <a:p>
            <a:pPr algn="just">
              <a:spcBef>
                <a:spcPct val="30000"/>
              </a:spcBef>
              <a:buBlip>
                <a:blip r:embed="rId6"/>
              </a:buBlip>
              <a:defRPr/>
            </a:pPr>
            <a:r>
              <a:rPr lang="cs-CZ" sz="2000" dirty="0" smtClean="0"/>
              <a:t>27. </a:t>
            </a:r>
            <a:r>
              <a:rPr lang="cs-CZ" sz="2000" dirty="0" smtClean="0"/>
              <a:t>- </a:t>
            </a:r>
            <a:r>
              <a:rPr lang="cs-CZ" sz="2000" dirty="0" smtClean="0"/>
              <a:t>28. </a:t>
            </a:r>
            <a:r>
              <a:rPr lang="cs-CZ" sz="2000" dirty="0" smtClean="0"/>
              <a:t>4. </a:t>
            </a:r>
            <a:r>
              <a:rPr lang="cs-CZ" sz="2000" dirty="0" smtClean="0"/>
              <a:t>2026 </a:t>
            </a:r>
            <a:r>
              <a:rPr lang="cs-CZ" sz="2000" dirty="0" smtClean="0"/>
              <a:t>- praktická maturitní zkouška</a:t>
            </a:r>
          </a:p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dirty="0" smtClean="0"/>
              <a:t>od </a:t>
            </a:r>
            <a:r>
              <a:rPr lang="pl-PL" sz="2000" dirty="0" smtClean="0"/>
              <a:t>4. </a:t>
            </a:r>
            <a:r>
              <a:rPr lang="pl-PL" sz="2000" dirty="0" smtClean="0"/>
              <a:t>5. </a:t>
            </a:r>
            <a:r>
              <a:rPr lang="pl-PL" sz="2000" dirty="0" smtClean="0"/>
              <a:t>2026 </a:t>
            </a:r>
            <a:r>
              <a:rPr lang="pl-PL" sz="2000" dirty="0"/>
              <a:t>do </a:t>
            </a:r>
            <a:r>
              <a:rPr lang="pl-PL" sz="2000" dirty="0" smtClean="0"/>
              <a:t>7. 5. </a:t>
            </a:r>
            <a:r>
              <a:rPr lang="pl-PL" sz="2000" dirty="0" smtClean="0"/>
              <a:t>2026 </a:t>
            </a:r>
            <a:r>
              <a:rPr lang="pl-PL" sz="2000" dirty="0" smtClean="0"/>
              <a:t>- didaktické </a:t>
            </a:r>
            <a:r>
              <a:rPr lang="pl-PL" sz="2000" dirty="0"/>
              <a:t>testy </a:t>
            </a:r>
            <a:r>
              <a:rPr lang="pl-PL" sz="2000" dirty="0" smtClean="0"/>
              <a:t>SČ MZ</a:t>
            </a:r>
            <a:endParaRPr lang="pl-PL" sz="2000" b="0" dirty="0"/>
          </a:p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cs-CZ" sz="2000" dirty="0" smtClean="0"/>
              <a:t>18. </a:t>
            </a:r>
            <a:r>
              <a:rPr lang="cs-CZ" sz="2000" dirty="0" smtClean="0"/>
              <a:t>- </a:t>
            </a:r>
            <a:r>
              <a:rPr lang="cs-CZ" sz="2000" dirty="0" smtClean="0"/>
              <a:t>21. </a:t>
            </a:r>
            <a:r>
              <a:rPr lang="cs-CZ" sz="2000" dirty="0" smtClean="0"/>
              <a:t>5. </a:t>
            </a:r>
            <a:r>
              <a:rPr lang="cs-CZ" sz="2000" dirty="0" smtClean="0"/>
              <a:t>2026 </a:t>
            </a:r>
            <a:r>
              <a:rPr lang="cs-CZ" sz="2000" dirty="0" smtClean="0"/>
              <a:t>- ústní </a:t>
            </a:r>
            <a:r>
              <a:rPr lang="cs-CZ" sz="2000" dirty="0"/>
              <a:t>zkoušky </a:t>
            </a:r>
            <a:r>
              <a:rPr lang="cs-CZ" sz="2000" dirty="0" smtClean="0"/>
              <a:t>profilové části MZ</a:t>
            </a:r>
            <a:endParaRPr lang="pl-PL" sz="2000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547813" y="1484313"/>
            <a:ext cx="2684462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defRPr/>
            </a:pPr>
            <a:endParaRPr lang="cs-CZ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25604" name="Picture 20" descr="Znak 5 cm 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1706563"/>
            <a:ext cx="2592387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462088"/>
            <a:ext cx="4786312" cy="3181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707904" y="6057106"/>
            <a:ext cx="2160240" cy="40005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marL="0" indent="0" algn="just">
              <a:spcBef>
                <a:spcPct val="30000"/>
              </a:spcBef>
              <a:buNone/>
              <a:defRPr/>
            </a:pPr>
            <a:r>
              <a:rPr lang="pl-PL" sz="2000" kern="0" dirty="0" smtClean="0"/>
              <a:t>www.spshol.cz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2" descr="Pruh VPŠ a SPŠ internet 200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8" y="115888"/>
            <a:ext cx="8191500" cy="576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6249" name="Line 57"/>
          <p:cNvSpPr>
            <a:spLocks noChangeShapeType="1"/>
          </p:cNvSpPr>
          <p:nvPr/>
        </p:nvSpPr>
        <p:spPr bwMode="auto">
          <a:xfrm flipH="1">
            <a:off x="6876256" y="1988840"/>
            <a:ext cx="72008" cy="37444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FontTx/>
              <a:buChar char="•"/>
              <a:defRPr/>
            </a:pPr>
            <a:endParaRPr lang="cs-CZ" sz="2000">
              <a:solidFill>
                <a:srgbClr val="57282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CE" pitchFamily="34" charset="-18"/>
              <a:cs typeface="+mn-cs"/>
            </a:endParaRPr>
          </a:p>
        </p:txBody>
      </p:sp>
      <p:sp>
        <p:nvSpPr>
          <p:cNvPr id="136245" name="Line 53"/>
          <p:cNvSpPr>
            <a:spLocks noChangeShapeType="1"/>
          </p:cNvSpPr>
          <p:nvPr/>
        </p:nvSpPr>
        <p:spPr bwMode="auto">
          <a:xfrm>
            <a:off x="2483768" y="2060849"/>
            <a:ext cx="0" cy="165618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FontTx/>
              <a:buChar char="•"/>
              <a:defRPr/>
            </a:pPr>
            <a:endParaRPr lang="cs-CZ" sz="2000">
              <a:solidFill>
                <a:srgbClr val="57282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CE" pitchFamily="34" charset="-18"/>
              <a:cs typeface="+mn-cs"/>
            </a:endParaRPr>
          </a:p>
        </p:txBody>
      </p:sp>
      <p:sp>
        <p:nvSpPr>
          <p:cNvPr id="136198" name="Text Box 6"/>
          <p:cNvSpPr txBox="1">
            <a:spLocks noChangeArrowheads="1"/>
          </p:cNvSpPr>
          <p:nvPr/>
        </p:nvSpPr>
        <p:spPr bwMode="auto">
          <a:xfrm>
            <a:off x="2625725" y="989013"/>
            <a:ext cx="4032250" cy="400050"/>
          </a:xfrm>
          <a:prstGeom prst="rect">
            <a:avLst/>
          </a:prstGeom>
          <a:solidFill>
            <a:srgbClr val="C000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cs-CZ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CE" pitchFamily="34" charset="-18"/>
                <a:cs typeface="+mn-cs"/>
              </a:rPr>
              <a:t>Maturitní zkouška (MZ)</a:t>
            </a:r>
          </a:p>
        </p:txBody>
      </p:sp>
      <p:sp>
        <p:nvSpPr>
          <p:cNvPr id="43019" name="Text Box 16"/>
          <p:cNvSpPr txBox="1">
            <a:spLocks noChangeArrowheads="1"/>
          </p:cNvSpPr>
          <p:nvPr/>
        </p:nvSpPr>
        <p:spPr bwMode="auto">
          <a:xfrm>
            <a:off x="899592" y="2295525"/>
            <a:ext cx="3462859" cy="40011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-18"/>
              </a:rPr>
              <a:t>č</a:t>
            </a: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-18"/>
              </a:rPr>
              <a:t>eský 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-18"/>
              </a:rPr>
              <a:t>jazyk </a:t>
            </a: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-18"/>
              </a:rPr>
              <a:t>a 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-18"/>
              </a:rPr>
              <a:t>literatura </a:t>
            </a:r>
            <a:endParaRPr lang="cs-CZ" sz="20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 CE" pitchFamily="34" charset="-18"/>
            </a:endParaRPr>
          </a:p>
        </p:txBody>
      </p:sp>
      <p:sp>
        <p:nvSpPr>
          <p:cNvPr id="43027" name="Text Box 49"/>
          <p:cNvSpPr txBox="1">
            <a:spLocks noChangeArrowheads="1"/>
          </p:cNvSpPr>
          <p:nvPr/>
        </p:nvSpPr>
        <p:spPr bwMode="auto">
          <a:xfrm>
            <a:off x="899592" y="2852936"/>
            <a:ext cx="3477146" cy="40011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-18"/>
              </a:rPr>
              <a:t>c</a:t>
            </a: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-18"/>
              </a:rPr>
              <a:t>izí 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-18"/>
              </a:rPr>
              <a:t>jazyk nebo matematika</a:t>
            </a:r>
          </a:p>
        </p:txBody>
      </p:sp>
      <p:sp>
        <p:nvSpPr>
          <p:cNvPr id="43028" name="Text Box 50"/>
          <p:cNvSpPr txBox="1">
            <a:spLocks noChangeArrowheads="1"/>
          </p:cNvSpPr>
          <p:nvPr/>
        </p:nvSpPr>
        <p:spPr bwMode="auto">
          <a:xfrm>
            <a:off x="899591" y="3466976"/>
            <a:ext cx="3477145" cy="40011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-18"/>
              </a:rPr>
              <a:t>a</a:t>
            </a: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-18"/>
              </a:rPr>
              <a:t>ž 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-18"/>
              </a:rPr>
              <a:t>dvě nepovinné zkoušky</a:t>
            </a:r>
          </a:p>
        </p:txBody>
      </p:sp>
      <p:sp>
        <p:nvSpPr>
          <p:cNvPr id="43039" name="Text Box 31"/>
          <p:cNvSpPr txBox="1">
            <a:spLocks noChangeArrowheads="1"/>
          </p:cNvSpPr>
          <p:nvPr/>
        </p:nvSpPr>
        <p:spPr bwMode="auto">
          <a:xfrm>
            <a:off x="827088" y="115888"/>
            <a:ext cx="67227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cs-CZ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Struktura</a:t>
            </a:r>
            <a:r>
              <a:rPr lang="cs-CZ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cs-CZ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maturitní zkoušky </a:t>
            </a:r>
            <a:r>
              <a:rPr lang="cs-CZ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2026</a:t>
            </a:r>
            <a:endParaRPr lang="cs-CZ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5370" name="Picture 32" descr="pasek Polici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723063"/>
            <a:ext cx="7337425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1" name="Picture 22" descr="Znak 5 cm 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157163"/>
            <a:ext cx="503237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30" name="Text Box 66"/>
          <p:cNvSpPr txBox="1">
            <a:spLocks noChangeArrowheads="1"/>
          </p:cNvSpPr>
          <p:nvPr/>
        </p:nvSpPr>
        <p:spPr bwMode="auto">
          <a:xfrm>
            <a:off x="5105400" y="2295525"/>
            <a:ext cx="3571056" cy="40011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č</a:t>
            </a: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eský 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jazyk </a:t>
            </a: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a 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literatura</a:t>
            </a:r>
            <a:endParaRPr lang="cs-CZ" sz="20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 CE" pitchFamily="34" charset="0"/>
            </a:endParaRPr>
          </a:p>
        </p:txBody>
      </p:sp>
      <p:sp>
        <p:nvSpPr>
          <p:cNvPr id="43035" name="Text Box 71"/>
          <p:cNvSpPr txBox="1">
            <a:spLocks noChangeArrowheads="1"/>
          </p:cNvSpPr>
          <p:nvPr/>
        </p:nvSpPr>
        <p:spPr bwMode="auto">
          <a:xfrm>
            <a:off x="5108516" y="2862792"/>
            <a:ext cx="3571056" cy="4000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c</a:t>
            </a: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izí jazyk</a:t>
            </a:r>
          </a:p>
        </p:txBody>
      </p:sp>
      <p:sp>
        <p:nvSpPr>
          <p:cNvPr id="136240" name="Text Box 48"/>
          <p:cNvSpPr txBox="1">
            <a:spLocks noChangeArrowheads="1"/>
          </p:cNvSpPr>
          <p:nvPr/>
        </p:nvSpPr>
        <p:spPr bwMode="auto">
          <a:xfrm>
            <a:off x="5105400" y="1697038"/>
            <a:ext cx="3571056" cy="400050"/>
          </a:xfrm>
          <a:prstGeom prst="rect">
            <a:avLst/>
          </a:prstGeom>
          <a:solidFill>
            <a:srgbClr val="D4751F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Profilová část MZ</a:t>
            </a:r>
            <a:endParaRPr lang="cs-CZ" sz="20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5" name="Text Box 43"/>
          <p:cNvSpPr txBox="1">
            <a:spLocks noChangeArrowheads="1"/>
          </p:cNvSpPr>
          <p:nvPr/>
        </p:nvSpPr>
        <p:spPr bwMode="auto">
          <a:xfrm>
            <a:off x="885305" y="1754188"/>
            <a:ext cx="3477145" cy="400050"/>
          </a:xfrm>
          <a:prstGeom prst="rect">
            <a:avLst/>
          </a:prstGeom>
          <a:solidFill>
            <a:srgbClr val="D4751F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Společná část MZ</a:t>
            </a:r>
          </a:p>
        </p:txBody>
      </p:sp>
      <p:sp>
        <p:nvSpPr>
          <p:cNvPr id="23" name="Text Box 66"/>
          <p:cNvSpPr txBox="1">
            <a:spLocks noChangeArrowheads="1"/>
          </p:cNvSpPr>
          <p:nvPr/>
        </p:nvSpPr>
        <p:spPr bwMode="auto">
          <a:xfrm>
            <a:off x="5108516" y="3389842"/>
            <a:ext cx="3571056" cy="4000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p</a:t>
            </a: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rávo</a:t>
            </a:r>
          </a:p>
        </p:txBody>
      </p:sp>
      <p:sp>
        <p:nvSpPr>
          <p:cNvPr id="26" name="Text Box 71"/>
          <p:cNvSpPr txBox="1">
            <a:spLocks noChangeArrowheads="1"/>
          </p:cNvSpPr>
          <p:nvPr/>
        </p:nvSpPr>
        <p:spPr bwMode="auto">
          <a:xfrm>
            <a:off x="5106929" y="3901017"/>
            <a:ext cx="3581628" cy="70788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bezpečnostní činnost </a:t>
            </a:r>
            <a:b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</a:b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a kontrola 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kriminality</a:t>
            </a:r>
            <a:endParaRPr lang="cs-CZ" sz="20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 CE" pitchFamily="34" charset="0"/>
            </a:endParaRPr>
          </a:p>
        </p:txBody>
      </p:sp>
      <p:sp>
        <p:nvSpPr>
          <p:cNvPr id="27" name="Text Box 66"/>
          <p:cNvSpPr txBox="1">
            <a:spLocks noChangeArrowheads="1"/>
          </p:cNvSpPr>
          <p:nvPr/>
        </p:nvSpPr>
        <p:spPr bwMode="auto">
          <a:xfrm>
            <a:off x="5106388" y="4720018"/>
            <a:ext cx="3586349" cy="70788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praktická zkouška </a:t>
            </a:r>
            <a:b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</a:b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z odborných předmětů</a:t>
            </a:r>
          </a:p>
        </p:txBody>
      </p:sp>
      <p:sp>
        <p:nvSpPr>
          <p:cNvPr id="28" name="Text Box 71"/>
          <p:cNvSpPr txBox="1">
            <a:spLocks noChangeArrowheads="1"/>
          </p:cNvSpPr>
          <p:nvPr/>
        </p:nvSpPr>
        <p:spPr bwMode="auto">
          <a:xfrm>
            <a:off x="5108516" y="5521855"/>
            <a:ext cx="3581628" cy="40011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až dvě 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nepovinné </a:t>
            </a: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zkoušky</a:t>
            </a:r>
          </a:p>
        </p:txBody>
      </p:sp>
      <p:cxnSp>
        <p:nvCxnSpPr>
          <p:cNvPr id="15380" name="Přímá spojnice se šipkou 3"/>
          <p:cNvCxnSpPr>
            <a:cxnSpLocks noChangeShapeType="1"/>
            <a:stCxn id="136198" idx="2"/>
          </p:cNvCxnSpPr>
          <p:nvPr/>
        </p:nvCxnSpPr>
        <p:spPr bwMode="auto">
          <a:xfrm flipH="1">
            <a:off x="3024188" y="1389063"/>
            <a:ext cx="1617662" cy="452437"/>
          </a:xfrm>
          <a:prstGeom prst="straightConnector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 type="arrow" w="med" len="med"/>
              </a14:hiddenLine>
            </a:ext>
          </a:extLst>
        </p:spPr>
      </p:cxnSp>
      <p:cxnSp>
        <p:nvCxnSpPr>
          <p:cNvPr id="15381" name="Přímá spojnice se šipkou 5"/>
          <p:cNvCxnSpPr>
            <a:cxnSpLocks noChangeShapeType="1"/>
          </p:cNvCxnSpPr>
          <p:nvPr/>
        </p:nvCxnSpPr>
        <p:spPr bwMode="auto">
          <a:xfrm flipH="1">
            <a:off x="2483768" y="1423988"/>
            <a:ext cx="1985046" cy="27682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82" name="Přímá spojnice se šipkou 34"/>
          <p:cNvCxnSpPr>
            <a:cxnSpLocks noChangeShapeType="1"/>
          </p:cNvCxnSpPr>
          <p:nvPr/>
        </p:nvCxnSpPr>
        <p:spPr bwMode="auto">
          <a:xfrm>
            <a:off x="4859338" y="1423988"/>
            <a:ext cx="2016918" cy="20481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9" descr="pasek Polici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723063"/>
            <a:ext cx="7337425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387" name="Group 13"/>
          <p:cNvGrpSpPr>
            <a:grpSpLocks/>
          </p:cNvGrpSpPr>
          <p:nvPr/>
        </p:nvGrpSpPr>
        <p:grpSpPr bwMode="auto">
          <a:xfrm>
            <a:off x="428625" y="115888"/>
            <a:ext cx="8247063" cy="576262"/>
            <a:chOff x="476" y="73"/>
            <a:chExt cx="4989" cy="363"/>
          </a:xfrm>
        </p:grpSpPr>
        <p:pic>
          <p:nvPicPr>
            <p:cNvPr id="16389" name="Picture 4" descr="Pruh VPŠ a SPŠ internet 200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" y="73"/>
              <a:ext cx="4989" cy="3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390" name="Picture 22" descr="Znak 5 cm gi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3" y="99"/>
              <a:ext cx="317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774700" y="1860550"/>
            <a:ext cx="7554913" cy="2986088"/>
          </a:xfrm>
          <a:prstGeom prst="rect">
            <a:avLst/>
          </a:prstGeom>
          <a:solidFill>
            <a:srgbClr val="D4751F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cs-CZ" sz="20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1" hangingPunct="1">
              <a:defRPr/>
            </a:pPr>
            <a:endParaRPr lang="cs-CZ" sz="20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1" hangingPunct="1">
              <a:defRPr/>
            </a:pPr>
            <a:r>
              <a:rPr lang="cs-CZ" sz="3600" cap="all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Povinné a nepovinné zkoušky Společné části maturitní zkoušky</a:t>
            </a:r>
          </a:p>
          <a:p>
            <a:pPr algn="ctr" eaLnBrk="1" hangingPunct="1">
              <a:defRPr/>
            </a:pPr>
            <a:endParaRPr lang="cs-CZ" sz="20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1" hangingPunct="1">
              <a:defRPr/>
            </a:pPr>
            <a:endParaRPr lang="cs-CZ" sz="20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9" descr="pasek Polici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723063"/>
            <a:ext cx="7337425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1" name="Group 13"/>
          <p:cNvGrpSpPr>
            <a:grpSpLocks/>
          </p:cNvGrpSpPr>
          <p:nvPr/>
        </p:nvGrpSpPr>
        <p:grpSpPr bwMode="auto">
          <a:xfrm>
            <a:off x="428625" y="115888"/>
            <a:ext cx="8247063" cy="596900"/>
            <a:chOff x="476" y="73"/>
            <a:chExt cx="4989" cy="376"/>
          </a:xfrm>
        </p:grpSpPr>
        <p:pic>
          <p:nvPicPr>
            <p:cNvPr id="17419" name="Picture 4" descr="Pruh VPŠ a SPŠ internet 200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" y="73"/>
              <a:ext cx="4989" cy="3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205" name="Text Box 5"/>
            <p:cNvSpPr txBox="1">
              <a:spLocks noChangeArrowheads="1"/>
            </p:cNvSpPr>
            <p:nvPr/>
          </p:nvSpPr>
          <p:spPr bwMode="auto">
            <a:xfrm>
              <a:off x="476" y="119"/>
              <a:ext cx="452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cs-CZ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Povinné zkoušky společné části MZ</a:t>
              </a:r>
            </a:p>
          </p:txBody>
        </p:sp>
        <p:pic>
          <p:nvPicPr>
            <p:cNvPr id="17421" name="Picture 22" descr="Znak 5 cm gi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3" y="99"/>
              <a:ext cx="317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423863" y="1052513"/>
            <a:ext cx="2671762" cy="7080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-18"/>
              </a:rPr>
              <a:t>Český jazyk </a:t>
            </a: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-18"/>
              </a:rPr>
              <a:t/>
            </a:r>
            <a:b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-18"/>
              </a:rPr>
            </a:b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-18"/>
              </a:rPr>
              <a:t>a 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-18"/>
              </a:rPr>
              <a:t>literatura </a:t>
            </a:r>
            <a:endParaRPr lang="cs-CZ" sz="20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 CE" pitchFamily="34" charset="-18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232150" y="976313"/>
            <a:ext cx="8280400" cy="800100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cs-CZ" sz="2000" kern="0" dirty="0"/>
              <a:t>d</a:t>
            </a:r>
            <a:r>
              <a:rPr lang="cs-CZ" sz="2000" kern="0" dirty="0" smtClean="0"/>
              <a:t>idaktický test – 85 minut</a:t>
            </a:r>
          </a:p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cs-CZ" sz="2000" kern="0" dirty="0" smtClean="0"/>
              <a:t>didaktický </a:t>
            </a:r>
            <a:r>
              <a:rPr lang="cs-CZ" sz="2000" kern="0" dirty="0"/>
              <a:t>test je vyhodnocován </a:t>
            </a:r>
            <a:r>
              <a:rPr lang="cs-CZ" sz="2000" kern="0" dirty="0" smtClean="0"/>
              <a:t>Centrem</a:t>
            </a:r>
          </a:p>
        </p:txBody>
      </p:sp>
      <p:sp>
        <p:nvSpPr>
          <p:cNvPr id="12" name="Text Box 49"/>
          <p:cNvSpPr txBox="1">
            <a:spLocks noChangeArrowheads="1"/>
          </p:cNvSpPr>
          <p:nvPr/>
        </p:nvSpPr>
        <p:spPr bwMode="auto">
          <a:xfrm>
            <a:off x="412750" y="2344738"/>
            <a:ext cx="2671763" cy="7080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-18"/>
              </a:rPr>
              <a:t>Cizí jazyk nebo matematika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3248025" y="2316163"/>
            <a:ext cx="5461000" cy="1108075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cs-CZ" sz="2000" kern="0" dirty="0" smtClean="0"/>
              <a:t>žák si </a:t>
            </a:r>
            <a:r>
              <a:rPr lang="cs-CZ" sz="2000" kern="0" dirty="0"/>
              <a:t>musí zvolit jeden z </a:t>
            </a:r>
            <a:r>
              <a:rPr lang="cs-CZ" sz="2000" kern="0" dirty="0" smtClean="0"/>
              <a:t>předmětů</a:t>
            </a:r>
          </a:p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cs-CZ" sz="2000" kern="0" dirty="0" smtClean="0"/>
              <a:t>didaktické testy jsou vyhodnocovány Centrem</a:t>
            </a:r>
            <a:endParaRPr lang="cs-CZ" sz="2000" kern="0" dirty="0"/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428625" y="3309938"/>
            <a:ext cx="8280400" cy="1723549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marL="361950" indent="-361950" algn="just" eaLnBrk="1" hangingPunct="1">
              <a:spcBef>
                <a:spcPct val="30000"/>
              </a:spcBef>
              <a:buFontTx/>
              <a:buNone/>
              <a:defRPr/>
            </a:pPr>
            <a:r>
              <a:rPr lang="cs-CZ" sz="2800" b="0" kern="0" dirty="0" smtClean="0">
                <a:solidFill>
                  <a:srgbClr val="572827"/>
                </a:solidFill>
              </a:rPr>
              <a:t>    </a:t>
            </a:r>
            <a:r>
              <a:rPr lang="cs-CZ" sz="2400" dirty="0" smtClean="0">
                <a:solidFill>
                  <a:srgbClr val="CBD41C"/>
                </a:solidFill>
              </a:rPr>
              <a:t>Cizí jazyk</a:t>
            </a:r>
          </a:p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kern="0" dirty="0"/>
              <a:t>volba z nabídky AJ, RJ, </a:t>
            </a:r>
            <a:r>
              <a:rPr lang="pl-PL" sz="2000" kern="0" dirty="0" smtClean="0"/>
              <a:t>NJ</a:t>
            </a:r>
          </a:p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cs-CZ" sz="2000" kern="0" dirty="0"/>
              <a:t>d</a:t>
            </a:r>
            <a:r>
              <a:rPr lang="cs-CZ" sz="2000" kern="0" dirty="0" smtClean="0"/>
              <a:t>idaktický test – 110 minut (40 minut poslech, 70 minut čtení)</a:t>
            </a:r>
          </a:p>
          <a:p>
            <a:pPr marL="0" indent="0" algn="just">
              <a:spcBef>
                <a:spcPct val="30000"/>
              </a:spcBef>
              <a:buNone/>
              <a:defRPr/>
            </a:pPr>
            <a:endParaRPr lang="cs-CZ" sz="2000" kern="0" dirty="0" smtClean="0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428625" y="4941888"/>
            <a:ext cx="8280400" cy="922337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marL="361950" indent="-361950" algn="just" eaLnBrk="1" hangingPunct="1">
              <a:spcBef>
                <a:spcPct val="30000"/>
              </a:spcBef>
              <a:buFontTx/>
              <a:buNone/>
              <a:defRPr/>
            </a:pPr>
            <a:r>
              <a:rPr lang="cs-CZ" sz="2800" b="0" kern="0" dirty="0" smtClean="0">
                <a:solidFill>
                  <a:srgbClr val="572827"/>
                </a:solidFill>
              </a:rPr>
              <a:t>    </a:t>
            </a:r>
            <a:r>
              <a:rPr lang="cs-CZ" sz="2400" dirty="0" smtClean="0">
                <a:solidFill>
                  <a:srgbClr val="CBD41C"/>
                </a:solidFill>
              </a:rPr>
              <a:t>Matematika</a:t>
            </a:r>
          </a:p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cs-CZ" sz="2000" kern="0" dirty="0"/>
              <a:t>d</a:t>
            </a:r>
            <a:r>
              <a:rPr lang="cs-CZ" sz="2000" kern="0" dirty="0" smtClean="0"/>
              <a:t>idaktický test – 135 minut</a:t>
            </a:r>
          </a:p>
        </p:txBody>
      </p:sp>
      <p:cxnSp>
        <p:nvCxnSpPr>
          <p:cNvPr id="17418" name="Přímá spojnice 2"/>
          <p:cNvCxnSpPr>
            <a:cxnSpLocks noChangeShapeType="1"/>
          </p:cNvCxnSpPr>
          <p:nvPr/>
        </p:nvCxnSpPr>
        <p:spPr bwMode="auto">
          <a:xfrm>
            <a:off x="412750" y="2057400"/>
            <a:ext cx="82073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9" descr="pasek Polici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723063"/>
            <a:ext cx="7337425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435" name="Group 13"/>
          <p:cNvGrpSpPr>
            <a:grpSpLocks/>
          </p:cNvGrpSpPr>
          <p:nvPr/>
        </p:nvGrpSpPr>
        <p:grpSpPr bwMode="auto">
          <a:xfrm>
            <a:off x="428625" y="115888"/>
            <a:ext cx="8247063" cy="596900"/>
            <a:chOff x="476" y="73"/>
            <a:chExt cx="4989" cy="376"/>
          </a:xfrm>
        </p:grpSpPr>
        <p:pic>
          <p:nvPicPr>
            <p:cNvPr id="18440" name="Picture 4" descr="Pruh VPŠ a SPŠ internet 200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" y="73"/>
              <a:ext cx="4989" cy="3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205" name="Text Box 5"/>
            <p:cNvSpPr txBox="1">
              <a:spLocks noChangeArrowheads="1"/>
            </p:cNvSpPr>
            <p:nvPr/>
          </p:nvSpPr>
          <p:spPr bwMode="auto">
            <a:xfrm>
              <a:off x="476" y="119"/>
              <a:ext cx="485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cs-CZ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Nepovinné zkoušky společné části MZ</a:t>
              </a:r>
            </a:p>
          </p:txBody>
        </p:sp>
        <p:pic>
          <p:nvPicPr>
            <p:cNvPr id="18442" name="Picture 22" descr="Znak 5 cm gi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3" y="99"/>
              <a:ext cx="317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423863" y="1111250"/>
            <a:ext cx="8251825" cy="4000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-18"/>
              </a:rPr>
              <a:t>žák </a:t>
            </a: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-18"/>
              </a:rPr>
              <a:t>si může 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-18"/>
              </a:rPr>
              <a:t>(ale nemusí) zvolit až </a:t>
            </a: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-18"/>
              </a:rPr>
              <a:t>dvě zkoušky </a:t>
            </a: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473100" y="1685152"/>
            <a:ext cx="8280400" cy="1631216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marL="361950" indent="-361950" algn="just" eaLnBrk="1" hangingPunct="1">
              <a:spcBef>
                <a:spcPct val="30000"/>
              </a:spcBef>
              <a:buFontTx/>
              <a:buNone/>
              <a:defRPr/>
            </a:pPr>
            <a:r>
              <a:rPr lang="cs-CZ" sz="2800" b="0" kern="0" dirty="0" smtClean="0">
                <a:solidFill>
                  <a:srgbClr val="572827"/>
                </a:solidFill>
              </a:rPr>
              <a:t>    </a:t>
            </a:r>
            <a:r>
              <a:rPr lang="cs-CZ" sz="2400" dirty="0" smtClean="0">
                <a:solidFill>
                  <a:srgbClr val="CBD41C"/>
                </a:solidFill>
              </a:rPr>
              <a:t>Cizí jazyk</a:t>
            </a:r>
          </a:p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kern="0" dirty="0"/>
              <a:t>pokud nebyl zvolen v povinné zkoušce nebo jiný než zvolený </a:t>
            </a:r>
            <a:r>
              <a:rPr lang="pl-PL" sz="2000" kern="0" dirty="0" smtClean="0"/>
              <a:t/>
            </a:r>
            <a:br>
              <a:rPr lang="pl-PL" sz="2000" kern="0" dirty="0" smtClean="0"/>
            </a:br>
            <a:r>
              <a:rPr lang="pl-PL" sz="2000" kern="0" dirty="0" smtClean="0"/>
              <a:t>v </a:t>
            </a:r>
            <a:r>
              <a:rPr lang="pl-PL" sz="2000" kern="0" dirty="0"/>
              <a:t>povinné </a:t>
            </a:r>
            <a:r>
              <a:rPr lang="pl-PL" sz="2000" kern="0" dirty="0" smtClean="0"/>
              <a:t>zkoušce</a:t>
            </a:r>
          </a:p>
          <a:p>
            <a:pPr algn="just">
              <a:spcBef>
                <a:spcPct val="30000"/>
              </a:spcBef>
              <a:buBlip>
                <a:blip r:embed="rId6"/>
              </a:buBlip>
              <a:defRPr/>
            </a:pPr>
            <a:r>
              <a:rPr lang="cs-CZ" sz="2000" kern="0" dirty="0"/>
              <a:t>didaktický test – </a:t>
            </a:r>
            <a:r>
              <a:rPr lang="cs-CZ" sz="2000" kern="0" dirty="0" smtClean="0"/>
              <a:t>110 </a:t>
            </a:r>
            <a:r>
              <a:rPr lang="cs-CZ" sz="2000" kern="0" dirty="0"/>
              <a:t>minut (40 minut poslech, </a:t>
            </a:r>
            <a:r>
              <a:rPr lang="cs-CZ" sz="2000" kern="0" dirty="0" smtClean="0"/>
              <a:t>70 </a:t>
            </a:r>
            <a:r>
              <a:rPr lang="cs-CZ" sz="2000" kern="0" dirty="0"/>
              <a:t>minut čtení</a:t>
            </a:r>
            <a:r>
              <a:rPr lang="cs-CZ" sz="2000" kern="0" dirty="0" smtClean="0"/>
              <a:t>)</a:t>
            </a:r>
            <a:endParaRPr lang="cs-CZ" sz="2000" kern="0" dirty="0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428625" y="3700263"/>
            <a:ext cx="8280400" cy="1323439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marL="361950" indent="-361950" algn="just" eaLnBrk="1" hangingPunct="1">
              <a:spcBef>
                <a:spcPct val="30000"/>
              </a:spcBef>
              <a:buFontTx/>
              <a:buNone/>
              <a:defRPr/>
            </a:pPr>
            <a:r>
              <a:rPr lang="cs-CZ" sz="2800" b="0" kern="0" dirty="0" smtClean="0">
                <a:solidFill>
                  <a:srgbClr val="572827"/>
                </a:solidFill>
              </a:rPr>
              <a:t>    </a:t>
            </a:r>
            <a:r>
              <a:rPr lang="cs-CZ" sz="2400" dirty="0" smtClean="0">
                <a:solidFill>
                  <a:srgbClr val="CBD41C"/>
                </a:solidFill>
              </a:rPr>
              <a:t>Matematika</a:t>
            </a:r>
          </a:p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kern="0" dirty="0"/>
              <a:t>pokud nebyla zvolena v povinné </a:t>
            </a:r>
            <a:r>
              <a:rPr lang="pl-PL" sz="2000" kern="0" dirty="0" smtClean="0"/>
              <a:t>zkoušce</a:t>
            </a:r>
          </a:p>
          <a:p>
            <a:pPr algn="just">
              <a:spcBef>
                <a:spcPct val="30000"/>
              </a:spcBef>
              <a:buBlip>
                <a:blip r:embed="rId6"/>
              </a:buBlip>
              <a:defRPr/>
            </a:pPr>
            <a:r>
              <a:rPr lang="cs-CZ" sz="2000" kern="0" dirty="0"/>
              <a:t>didaktický </a:t>
            </a:r>
            <a:r>
              <a:rPr lang="cs-CZ" sz="2000" kern="0" dirty="0" smtClean="0"/>
              <a:t>test – 135 minut</a:t>
            </a:r>
            <a:endParaRPr lang="cs-CZ" sz="2000" kern="0" dirty="0"/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473100" y="5157192"/>
            <a:ext cx="8280400" cy="923925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marL="361950" indent="-361950" algn="just" eaLnBrk="1" hangingPunct="1">
              <a:spcBef>
                <a:spcPct val="30000"/>
              </a:spcBef>
              <a:buFontTx/>
              <a:buNone/>
              <a:defRPr/>
            </a:pPr>
            <a:r>
              <a:rPr lang="cs-CZ" sz="2800" b="0" kern="0" dirty="0" smtClean="0">
                <a:solidFill>
                  <a:srgbClr val="572827"/>
                </a:solidFill>
              </a:rPr>
              <a:t>    </a:t>
            </a:r>
            <a:r>
              <a:rPr lang="cs-CZ" sz="2400" dirty="0" smtClean="0">
                <a:solidFill>
                  <a:srgbClr val="CBD41C"/>
                </a:solidFill>
              </a:rPr>
              <a:t>Matematika rozšiřující</a:t>
            </a:r>
          </a:p>
          <a:p>
            <a:pPr algn="just">
              <a:spcBef>
                <a:spcPct val="30000"/>
              </a:spcBef>
              <a:buBlip>
                <a:blip r:embed="rId6"/>
              </a:buBlip>
              <a:defRPr/>
            </a:pPr>
            <a:r>
              <a:rPr lang="cs-CZ" sz="2000" kern="0" dirty="0"/>
              <a:t>didaktický </a:t>
            </a:r>
            <a:r>
              <a:rPr lang="cs-CZ" sz="2000" kern="0" dirty="0" smtClean="0"/>
              <a:t>test </a:t>
            </a:r>
            <a:r>
              <a:rPr lang="pl-PL" sz="2000" kern="0" dirty="0" smtClean="0"/>
              <a:t>– </a:t>
            </a:r>
            <a:r>
              <a:rPr lang="pl-PL" sz="2000" kern="0" dirty="0"/>
              <a:t>150 </a:t>
            </a:r>
            <a:r>
              <a:rPr lang="pl-PL" sz="2000" kern="0" dirty="0" smtClean="0"/>
              <a:t>minut</a:t>
            </a:r>
            <a:endParaRPr lang="cs-CZ" sz="2000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9" descr="pasek Polici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723063"/>
            <a:ext cx="7337425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459" name="Group 13"/>
          <p:cNvGrpSpPr>
            <a:grpSpLocks/>
          </p:cNvGrpSpPr>
          <p:nvPr/>
        </p:nvGrpSpPr>
        <p:grpSpPr bwMode="auto">
          <a:xfrm>
            <a:off x="428625" y="115888"/>
            <a:ext cx="8247063" cy="576262"/>
            <a:chOff x="476" y="73"/>
            <a:chExt cx="4989" cy="363"/>
          </a:xfrm>
        </p:grpSpPr>
        <p:pic>
          <p:nvPicPr>
            <p:cNvPr id="19461" name="Picture 4" descr="Pruh VPŠ a SPŠ internet 200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" y="73"/>
              <a:ext cx="4989" cy="3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462" name="Picture 22" descr="Znak 5 cm gi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3" y="99"/>
              <a:ext cx="317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ext Box 43"/>
          <p:cNvSpPr txBox="1">
            <a:spLocks noChangeArrowheads="1"/>
          </p:cNvSpPr>
          <p:nvPr/>
        </p:nvSpPr>
        <p:spPr bwMode="auto">
          <a:xfrm>
            <a:off x="774700" y="1860550"/>
            <a:ext cx="7554913" cy="2986088"/>
          </a:xfrm>
          <a:prstGeom prst="rect">
            <a:avLst/>
          </a:prstGeom>
          <a:solidFill>
            <a:srgbClr val="D4751F"/>
          </a:solidFill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cs-CZ" sz="20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1" hangingPunct="1">
              <a:defRPr/>
            </a:pPr>
            <a:endParaRPr lang="cs-CZ" sz="20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1" hangingPunct="1">
              <a:defRPr/>
            </a:pPr>
            <a:r>
              <a:rPr lang="cs-CZ" sz="3600" cap="all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Povinné a nepovinné zkoušky Profilové části maturitní zkoušky</a:t>
            </a:r>
          </a:p>
          <a:p>
            <a:pPr algn="ctr" eaLnBrk="1" hangingPunct="1">
              <a:defRPr/>
            </a:pPr>
            <a:endParaRPr lang="cs-CZ" sz="20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1" hangingPunct="1">
              <a:defRPr/>
            </a:pPr>
            <a:endParaRPr lang="cs-CZ" sz="20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9" descr="pasek Polici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723063"/>
            <a:ext cx="7337425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483" name="Group 13"/>
          <p:cNvGrpSpPr>
            <a:grpSpLocks/>
          </p:cNvGrpSpPr>
          <p:nvPr/>
        </p:nvGrpSpPr>
        <p:grpSpPr bwMode="auto">
          <a:xfrm>
            <a:off x="428625" y="115888"/>
            <a:ext cx="8247063" cy="596900"/>
            <a:chOff x="476" y="73"/>
            <a:chExt cx="4989" cy="376"/>
          </a:xfrm>
        </p:grpSpPr>
        <p:pic>
          <p:nvPicPr>
            <p:cNvPr id="20486" name="Picture 4" descr="Pruh VPŠ a SPŠ internet 200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" y="73"/>
              <a:ext cx="4989" cy="3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205" name="Text Box 5"/>
            <p:cNvSpPr txBox="1">
              <a:spLocks noChangeArrowheads="1"/>
            </p:cNvSpPr>
            <p:nvPr/>
          </p:nvSpPr>
          <p:spPr bwMode="auto">
            <a:xfrm>
              <a:off x="476" y="119"/>
              <a:ext cx="429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cs-CZ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Povinné zkoušky profilové části MZ</a:t>
              </a:r>
            </a:p>
          </p:txBody>
        </p:sp>
        <p:pic>
          <p:nvPicPr>
            <p:cNvPr id="20488" name="Picture 22" descr="Znak 5 cm gi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3" y="99"/>
              <a:ext cx="317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400050" y="1739900"/>
            <a:ext cx="8280400" cy="4154984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kern="0" dirty="0"/>
              <a:t>zkouška je </a:t>
            </a:r>
            <a:r>
              <a:rPr lang="pl-PL" sz="2000" kern="0" dirty="0">
                <a:solidFill>
                  <a:srgbClr val="FF0000"/>
                </a:solidFill>
              </a:rPr>
              <a:t>povinná</a:t>
            </a:r>
            <a:r>
              <a:rPr lang="pl-PL" sz="2000" kern="0" dirty="0"/>
              <a:t> pro všechny </a:t>
            </a:r>
            <a:r>
              <a:rPr lang="pl-PL" sz="2000" kern="0" dirty="0" smtClean="0"/>
              <a:t>žáky</a:t>
            </a:r>
          </a:p>
          <a:p>
            <a:pPr algn="just">
              <a:lnSpc>
                <a:spcPct val="150000"/>
              </a:lnSpc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kern="0" dirty="0"/>
              <a:t>kombinace písemné práce a ústní zkoušky před maturitní </a:t>
            </a:r>
            <a:r>
              <a:rPr lang="pl-PL" sz="2000" kern="0" dirty="0" smtClean="0"/>
              <a:t>komisí</a:t>
            </a:r>
          </a:p>
          <a:p>
            <a:pPr algn="just">
              <a:lnSpc>
                <a:spcPct val="150000"/>
              </a:lnSpc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kern="0" dirty="0"/>
              <a:t>písemná práce </a:t>
            </a:r>
            <a:r>
              <a:rPr lang="pl-PL" sz="2000" kern="0" dirty="0" smtClean="0"/>
              <a:t>– 110 </a:t>
            </a:r>
            <a:r>
              <a:rPr lang="pl-PL" sz="2000" kern="0" dirty="0"/>
              <a:t>minut včetně volby zadání, minimálně 250 </a:t>
            </a:r>
            <a:r>
              <a:rPr lang="pl-PL" sz="2000" kern="0" dirty="0" smtClean="0"/>
              <a:t>slov</a:t>
            </a:r>
          </a:p>
          <a:p>
            <a:pPr algn="just">
              <a:lnSpc>
                <a:spcPct val="150000"/>
              </a:lnSpc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kern="0" dirty="0"/>
              <a:t>ú</a:t>
            </a:r>
            <a:r>
              <a:rPr lang="pl-PL" sz="2000" kern="0" dirty="0" smtClean="0"/>
              <a:t>stní zkouška – 20 minut příprava, 15 minut zkouška</a:t>
            </a:r>
          </a:p>
          <a:p>
            <a:pPr algn="just">
              <a:lnSpc>
                <a:spcPct val="150000"/>
              </a:lnSpc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cs-CZ" sz="2000" dirty="0">
                <a:effectLst/>
              </a:rPr>
              <a:t>žák odevzdá vlastní seznam 20 literárních děl pro ústní zkoušku profilové </a:t>
            </a:r>
            <a:r>
              <a:rPr lang="cs-CZ" sz="2000" dirty="0" smtClean="0">
                <a:effectLst/>
              </a:rPr>
              <a:t>části</a:t>
            </a:r>
            <a:endParaRPr lang="pl-PL" sz="2000" kern="0" dirty="0" smtClean="0"/>
          </a:p>
        </p:txBody>
      </p:sp>
      <p:sp>
        <p:nvSpPr>
          <p:cNvPr id="11" name="Text Box 66"/>
          <p:cNvSpPr txBox="1">
            <a:spLocks noChangeArrowheads="1"/>
          </p:cNvSpPr>
          <p:nvPr/>
        </p:nvSpPr>
        <p:spPr bwMode="auto">
          <a:xfrm>
            <a:off x="406400" y="1228725"/>
            <a:ext cx="3424238" cy="4000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Český </a:t>
            </a: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jazyk a 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literatura</a:t>
            </a:r>
            <a:endParaRPr lang="cs-CZ" sz="20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 C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9" descr="pasek Polici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723063"/>
            <a:ext cx="7337425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507" name="Group 13"/>
          <p:cNvGrpSpPr>
            <a:grpSpLocks/>
          </p:cNvGrpSpPr>
          <p:nvPr/>
        </p:nvGrpSpPr>
        <p:grpSpPr bwMode="auto">
          <a:xfrm>
            <a:off x="428625" y="115888"/>
            <a:ext cx="8247063" cy="596900"/>
            <a:chOff x="476" y="73"/>
            <a:chExt cx="4989" cy="376"/>
          </a:xfrm>
        </p:grpSpPr>
        <p:pic>
          <p:nvPicPr>
            <p:cNvPr id="21510" name="Picture 4" descr="Pruh VPŠ a SPŠ internet 200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" y="73"/>
              <a:ext cx="4989" cy="3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205" name="Text Box 5"/>
            <p:cNvSpPr txBox="1">
              <a:spLocks noChangeArrowheads="1"/>
            </p:cNvSpPr>
            <p:nvPr/>
          </p:nvSpPr>
          <p:spPr bwMode="auto">
            <a:xfrm>
              <a:off x="476" y="119"/>
              <a:ext cx="429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cs-CZ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Povinné zkoušky profilové části MZ</a:t>
              </a:r>
            </a:p>
          </p:txBody>
        </p:sp>
        <p:pic>
          <p:nvPicPr>
            <p:cNvPr id="21512" name="Picture 22" descr="Znak 5 cm gi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3" y="99"/>
              <a:ext cx="317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71"/>
          <p:cNvSpPr txBox="1">
            <a:spLocks noChangeArrowheads="1"/>
          </p:cNvSpPr>
          <p:nvPr/>
        </p:nvSpPr>
        <p:spPr bwMode="auto">
          <a:xfrm>
            <a:off x="428625" y="1177925"/>
            <a:ext cx="2673350" cy="4000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Cizí </a:t>
            </a: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jazyk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420688" y="1697038"/>
            <a:ext cx="8280400" cy="4002087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kern="0" dirty="0"/>
              <a:t>zkouška je </a:t>
            </a:r>
            <a:r>
              <a:rPr lang="pl-PL" sz="2000" kern="0" dirty="0">
                <a:solidFill>
                  <a:srgbClr val="FF0000"/>
                </a:solidFill>
              </a:rPr>
              <a:t>povinná</a:t>
            </a:r>
            <a:r>
              <a:rPr lang="pl-PL" sz="2000" kern="0" dirty="0"/>
              <a:t> pro ty </a:t>
            </a:r>
            <a:r>
              <a:rPr lang="pl-PL" sz="2000" kern="0" dirty="0" smtClean="0"/>
              <a:t>žáky, kteří </a:t>
            </a:r>
            <a:r>
              <a:rPr lang="pl-PL" sz="2000" kern="0" dirty="0"/>
              <a:t>si ve společné části MZ zvolili </a:t>
            </a:r>
            <a:r>
              <a:rPr lang="pl-PL" sz="2000" kern="0" dirty="0">
                <a:solidFill>
                  <a:srgbClr val="FF0000"/>
                </a:solidFill>
              </a:rPr>
              <a:t>cizí jazyk</a:t>
            </a:r>
          </a:p>
          <a:p>
            <a:pPr algn="just">
              <a:lnSpc>
                <a:spcPct val="150000"/>
              </a:lnSpc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kern="0" dirty="0"/>
              <a:t>kombinace písemné práce a ústní zkoušky před maturitní </a:t>
            </a:r>
            <a:r>
              <a:rPr lang="pl-PL" sz="2000" kern="0" dirty="0" smtClean="0"/>
              <a:t>komisí</a:t>
            </a:r>
          </a:p>
          <a:p>
            <a:pPr algn="just">
              <a:lnSpc>
                <a:spcPct val="150000"/>
              </a:lnSpc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kern="0" dirty="0"/>
              <a:t>písemná práce – </a:t>
            </a:r>
            <a:r>
              <a:rPr lang="pl-PL" sz="2000" kern="0" dirty="0" smtClean="0"/>
              <a:t>90 </a:t>
            </a:r>
            <a:r>
              <a:rPr lang="pl-PL" sz="2000" kern="0" dirty="0"/>
              <a:t>minut včetně volby zadání, minimálně 200 slov ve dvou </a:t>
            </a:r>
            <a:r>
              <a:rPr lang="pl-PL" sz="2000" kern="0" dirty="0" smtClean="0"/>
              <a:t>textech</a:t>
            </a:r>
          </a:p>
          <a:p>
            <a:pPr algn="just">
              <a:lnSpc>
                <a:spcPct val="150000"/>
              </a:lnSpc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kern="0" dirty="0"/>
              <a:t>ústní zkouška – 20 minut příprava, 15 minut zkouška</a:t>
            </a:r>
          </a:p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endParaRPr lang="pl-PL" sz="2000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9" descr="pasek Polici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723063"/>
            <a:ext cx="7337425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531" name="Group 13"/>
          <p:cNvGrpSpPr>
            <a:grpSpLocks/>
          </p:cNvGrpSpPr>
          <p:nvPr/>
        </p:nvGrpSpPr>
        <p:grpSpPr bwMode="auto">
          <a:xfrm>
            <a:off x="428625" y="115888"/>
            <a:ext cx="8247063" cy="596900"/>
            <a:chOff x="476" y="73"/>
            <a:chExt cx="4989" cy="376"/>
          </a:xfrm>
        </p:grpSpPr>
        <p:pic>
          <p:nvPicPr>
            <p:cNvPr id="22541" name="Picture 4" descr="Pruh VPŠ a SPŠ internet 200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" y="73"/>
              <a:ext cx="4989" cy="3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205" name="Text Box 5"/>
            <p:cNvSpPr txBox="1">
              <a:spLocks noChangeArrowheads="1"/>
            </p:cNvSpPr>
            <p:nvPr/>
          </p:nvSpPr>
          <p:spPr bwMode="auto">
            <a:xfrm>
              <a:off x="476" y="119"/>
              <a:ext cx="429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cs-CZ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Povinné zkoušky profilové části MZ</a:t>
              </a:r>
            </a:p>
          </p:txBody>
        </p:sp>
        <p:pic>
          <p:nvPicPr>
            <p:cNvPr id="22543" name="Picture 22" descr="Znak 5 cm gi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3" y="99"/>
              <a:ext cx="317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 Box 66"/>
          <p:cNvSpPr txBox="1">
            <a:spLocks noChangeArrowheads="1"/>
          </p:cNvSpPr>
          <p:nvPr/>
        </p:nvSpPr>
        <p:spPr bwMode="auto">
          <a:xfrm>
            <a:off x="404813" y="1490663"/>
            <a:ext cx="2779712" cy="4000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Právo</a:t>
            </a:r>
          </a:p>
        </p:txBody>
      </p:sp>
      <p:sp>
        <p:nvSpPr>
          <p:cNvPr id="12" name="Text Box 71"/>
          <p:cNvSpPr txBox="1">
            <a:spLocks noChangeArrowheads="1"/>
          </p:cNvSpPr>
          <p:nvPr/>
        </p:nvSpPr>
        <p:spPr bwMode="auto">
          <a:xfrm>
            <a:off x="428625" y="3141663"/>
            <a:ext cx="5511800" cy="4000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Praktická zkouška z odborných předmětů </a:t>
            </a:r>
            <a:endParaRPr lang="cs-CZ" sz="20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 CE" pitchFamily="34" charset="0"/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404813" y="5373688"/>
            <a:ext cx="8280400" cy="830262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marL="0" indent="0" algn="just"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pl-PL" sz="2400" dirty="0">
                <a:solidFill>
                  <a:srgbClr val="CBD41C"/>
                </a:solidFill>
              </a:rPr>
              <a:t>Pro každou ze zkoušek je stanoveno 20 – 30 </a:t>
            </a:r>
            <a:r>
              <a:rPr lang="pl-PL" sz="2400" dirty="0" smtClean="0">
                <a:solidFill>
                  <a:srgbClr val="CBD41C"/>
                </a:solidFill>
              </a:rPr>
              <a:t>témat, </a:t>
            </a:r>
            <a:br>
              <a:rPr lang="pl-PL" sz="2400" dirty="0" smtClean="0">
                <a:solidFill>
                  <a:srgbClr val="CBD41C"/>
                </a:solidFill>
              </a:rPr>
            </a:br>
            <a:r>
              <a:rPr lang="pl-PL" sz="2400" dirty="0" smtClean="0">
                <a:solidFill>
                  <a:srgbClr val="CBD41C"/>
                </a:solidFill>
              </a:rPr>
              <a:t>z </a:t>
            </a:r>
            <a:r>
              <a:rPr lang="pl-PL" sz="2400" dirty="0">
                <a:solidFill>
                  <a:srgbClr val="CBD41C"/>
                </a:solidFill>
              </a:rPr>
              <a:t>nichž si žák jedno vylosuje</a:t>
            </a:r>
          </a:p>
        </p:txBody>
      </p:sp>
      <p:sp>
        <p:nvSpPr>
          <p:cNvPr id="16" name="Text Box 66"/>
          <p:cNvSpPr txBox="1">
            <a:spLocks noChangeArrowheads="1"/>
          </p:cNvSpPr>
          <p:nvPr/>
        </p:nvSpPr>
        <p:spPr bwMode="auto">
          <a:xfrm>
            <a:off x="404813" y="2060575"/>
            <a:ext cx="2779712" cy="10156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Black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Bezpečnostní činnost a kontrola 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CE" pitchFamily="34" charset="0"/>
              </a:rPr>
              <a:t>kriminality </a:t>
            </a:r>
            <a:endParaRPr lang="cs-CZ" sz="20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 CE" pitchFamily="34" charset="0"/>
            </a:endParaRP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573088" y="3645024"/>
            <a:ext cx="8280400" cy="1416050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kern="0" dirty="0"/>
              <a:t>řešení modelových situací z oblasti bezpečnostní činnosti, dopravní činnosti, tělesné přípravy, střelecké přípravy </a:t>
            </a:r>
            <a:r>
              <a:rPr lang="pl-PL" sz="2000" kern="0" dirty="0" smtClean="0"/>
              <a:t/>
            </a:r>
            <a:br>
              <a:rPr lang="pl-PL" sz="2000" kern="0" dirty="0" smtClean="0"/>
            </a:br>
            <a:r>
              <a:rPr lang="pl-PL" sz="2000" kern="0" dirty="0" smtClean="0"/>
              <a:t>a kontroly kriminality</a:t>
            </a:r>
          </a:p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kern="0" dirty="0"/>
              <a:t>p</a:t>
            </a:r>
            <a:r>
              <a:rPr lang="pl-PL" sz="2000" kern="0" dirty="0" smtClean="0"/>
              <a:t>raktická zkouška trvá nejdéle 60 minut</a:t>
            </a:r>
          </a:p>
        </p:txBody>
      </p:sp>
      <p:cxnSp>
        <p:nvCxnSpPr>
          <p:cNvPr id="22537" name="Přímá spojnice 17"/>
          <p:cNvCxnSpPr>
            <a:cxnSpLocks noChangeShapeType="1"/>
          </p:cNvCxnSpPr>
          <p:nvPr/>
        </p:nvCxnSpPr>
        <p:spPr bwMode="auto">
          <a:xfrm>
            <a:off x="477838" y="5340350"/>
            <a:ext cx="82073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Rectangle 2"/>
          <p:cNvSpPr txBox="1">
            <a:spLocks noChangeArrowheads="1"/>
          </p:cNvSpPr>
          <p:nvPr/>
        </p:nvSpPr>
        <p:spPr>
          <a:xfrm>
            <a:off x="354013" y="919163"/>
            <a:ext cx="8280400" cy="461962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marL="0" indent="0" algn="just"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pl-PL" sz="2400" dirty="0" smtClean="0">
                <a:solidFill>
                  <a:srgbClr val="CBD41C"/>
                </a:solidFill>
              </a:rPr>
              <a:t>Ústní zkoušky </a:t>
            </a:r>
            <a:r>
              <a:rPr lang="pl-PL" sz="2400" dirty="0">
                <a:solidFill>
                  <a:srgbClr val="CBD41C"/>
                </a:solidFill>
              </a:rPr>
              <a:t>před maturitní komisí</a:t>
            </a: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3348038" y="1514475"/>
            <a:ext cx="5184775" cy="400050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kern="0" dirty="0" smtClean="0"/>
              <a:t>15 minut </a:t>
            </a:r>
            <a:r>
              <a:rPr lang="pl-PL" sz="2000" kern="0" dirty="0"/>
              <a:t>příprava, 15 minut zkouška</a:t>
            </a:r>
            <a:endParaRPr lang="pl-PL" sz="2000" kern="0" dirty="0" smtClean="0"/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3363913" y="2062163"/>
            <a:ext cx="5184775" cy="400050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algn="just">
              <a:spcBef>
                <a:spcPct val="30000"/>
              </a:spcBef>
              <a:buFont typeface="Wingdings" pitchFamily="2" charset="2"/>
              <a:buBlip>
                <a:blip r:embed="rId6"/>
              </a:buBlip>
              <a:defRPr/>
            </a:pPr>
            <a:r>
              <a:rPr lang="pl-PL" sz="2000" kern="0" dirty="0" smtClean="0"/>
              <a:t>15 minut </a:t>
            </a:r>
            <a:r>
              <a:rPr lang="pl-PL" sz="2000" kern="0" dirty="0"/>
              <a:t>příprava, 15 minut zkouška</a:t>
            </a:r>
            <a:endParaRPr lang="pl-PL" sz="2000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ruhy na vodě">
  <a:themeElements>
    <a:clrScheme name="Kruhy na vodě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Kruhy na vodě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 Black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 Black" pitchFamily="34" charset="0"/>
            <a:cs typeface="Arial" charset="0"/>
          </a:defRPr>
        </a:defPPr>
      </a:lstStyle>
    </a:lnDef>
  </a:objectDefaults>
  <a:extraClrSchemeLst>
    <a:extraClrScheme>
      <a:clrScheme name="Kruhy na vodě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uhy na vodě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uhy na vodě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uhy na vodě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uhy na vodě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uhy na vodě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uhy na vodě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uhy na vodě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ruhy na vodě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4872</TotalTime>
  <Words>491</Words>
  <Application>Microsoft Office PowerPoint</Application>
  <PresentationFormat>Předvádění na obrazovce (4:3)</PresentationFormat>
  <Paragraphs>99</Paragraphs>
  <Slides>12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Arial CE</vt:lpstr>
      <vt:lpstr>Calibri</vt:lpstr>
      <vt:lpstr>Wingdings</vt:lpstr>
      <vt:lpstr>Kruhy na vodě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VPŠ a SPŠ MV v Holešově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Stručný přehled historických dat</dc:title>
  <dc:creator>kratochv</dc:creator>
  <cp:lastModifiedBy>Zbožínek Jaromír</cp:lastModifiedBy>
  <cp:revision>314</cp:revision>
  <dcterms:created xsi:type="dcterms:W3CDTF">2011-10-03T08:56:59Z</dcterms:created>
  <dcterms:modified xsi:type="dcterms:W3CDTF">2025-10-23T05:55:07Z</dcterms:modified>
</cp:coreProperties>
</file>